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2453546-CB9C-DF80-F61C-BFEDCA96E6B1}" name="Антон Брякин" initials="АБ" userId="2f4d7f325f5dd25c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B356"/>
    <a:srgbClr val="FAC886"/>
    <a:srgbClr val="7F5F19"/>
    <a:srgbClr val="ECB2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090" autoAdjust="0"/>
  </p:normalViewPr>
  <p:slideViewPr>
    <p:cSldViewPr snapToGrid="0">
      <p:cViewPr varScale="1">
        <p:scale>
          <a:sx n="67" d="100"/>
          <a:sy n="67" d="100"/>
        </p:scale>
        <p:origin x="72" y="32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320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png>
</file>

<file path=ppt/media/image6.gi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C2EA4D-F870-40DD-BE72-01D3999F609C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38F32-6565-4799-A729-70D4D9F355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5420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38F32-6565-4799-A729-70D4D9F3555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8774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38F32-6565-4799-A729-70D4D9F3555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067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38F32-6565-4799-A729-70D4D9F3555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9734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38F32-6565-4799-A729-70D4D9F3555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779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38F32-6565-4799-A729-70D4D9F3555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8367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405D51-F039-1FDE-0F35-085FFB4D9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A7C54AC-AA28-7589-FD15-8BBF271F3B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939BCD-571A-5932-7D6A-2070ECC6D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92733E-54FA-859D-B8C4-4D7F2323F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ED7E34-554C-4138-BCBD-599577A2E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9383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B7B595-4C9C-D8AD-9EC6-DE11F5A84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CDE6951-E4AB-CE59-A834-43EC05162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64A8B58-D619-EC59-88B0-6EBE0CFE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68C5EC-A440-DCA6-069C-B7867BF61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5E5ABA-394C-FCEB-118A-782CC88A4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3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ACD9C2B-C78C-2E2D-00A9-4ECF48265D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94E197B-80EB-3E36-95FD-E3034BB6F6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FC5249-027E-C5F3-56F5-22BC06D3E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7EB151-D019-00CD-2D81-17FCF3EA5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946C6F-164A-21BE-5A03-04837C766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73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B7EACA-AC09-77AF-A638-4BBE62403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261636-30BB-9773-E0A3-41AE87FDB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B66CE3D-7EE9-9BE8-E10C-31A49ADBE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09BAF7-54A5-AE9A-AF89-F4EF872BA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F497F3-FD1E-4A39-E65A-025B2165A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655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5F23F5-DD68-905C-3837-A0958C5D0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7182A6-D46C-0042-ED41-40F54C5DB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C572D3-CCE2-51A0-403A-CD41F99E4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DB42B4-67C2-A2B3-B13C-5E308D676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92E870-A3C9-B0E1-889D-3EF0AAF80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1204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661E2E-E852-165C-5AED-40315DBA2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18F97E-8045-A746-BC6A-C45A602B32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012DEDC-D1E7-CFE1-0A93-DA674F7E7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03DA2D7-E9A9-ACF4-A70B-63A5B6F63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19F65D3-B9F5-5172-80D5-C01E6E692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4AEFD8F-7928-FDC1-1282-ECC9DB85C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7808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E39087-8BCE-C056-456D-72B8E9FA2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3FC579A-D6D9-1888-27FF-5CF1FFF99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71B530-1156-E0B0-27C4-26498A634F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C93D7FC-1C1E-588C-0E36-A07F98D67B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5EB602B-B140-4970-E122-5EC1E475DB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B97CF42-45E5-387D-0A6F-BE8BEED5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C83AA84-9FED-8F26-B5CE-265BD7E66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39F9979-72E6-664E-5FF8-BD4BD12A4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144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FB7EF1-BFD2-B083-0695-375E2ABAB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1704B57-CB5E-E1B5-7C1E-55F878792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D5ACCC7-EA07-0E84-2AAA-4ADA84053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0F5ED7B-0BF8-D5B9-FC43-AFD57F001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974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35496EB-C526-A4FF-5064-601E957C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741A983-A960-8CA0-F83A-638895C9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E620493-526F-D33C-806D-304DEB473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130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0D0B24-9E34-8EE0-ABF0-473C617EA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3B04CC-C8E2-D07B-A1BF-47C11320E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64953D8-C400-B6B7-CF78-A122C0CF2C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E1729BA-72B4-442B-727C-8CC662E78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9C059B0-F7B3-9C9D-72FB-9BFC783B2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DBE024-6A2E-DB25-9134-D3B833B69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206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18023E-840A-6718-003C-399111F19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CDFE59E-1A3C-B417-3832-F9A1D47E8F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8246C15-514F-6B73-BE6E-0AFB27235F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A7BB6D5-C340-3F34-9D44-63E7CD6D5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2177FB7-A37C-D5CD-706D-E2393F628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783181C-25C4-46E6-9B01-BD0FF8F83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6313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600227-5652-4050-A8E3-895CD21CE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E23F983-37C6-D0ED-E821-889704D56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BBA164-8DD1-39A8-C464-FAC0B813F4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FE12E8-4B37-44E8-BB46-40CB117E9117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48B877-C87C-B083-2CF3-95EDBDA01A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B20677D-EA54-363B-6A91-803EEF259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DBDB55-B121-491B-AAC8-6C2536456B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8388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Изображение выглядит как на открытом воздухе, небо, дерево, растение">
            <a:extLst>
              <a:ext uri="{FF2B5EF4-FFF2-40B4-BE49-F238E27FC236}">
                <a16:creationId xmlns:a16="http://schemas.microsoft.com/office/drawing/2014/main" id="{54D0EAAB-AE4D-D0C1-4952-7EF0DE5060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9F26C0-122A-E407-2755-4B76427AB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06229"/>
            <a:ext cx="9144000" cy="2303733"/>
          </a:xfrm>
        </p:spPr>
        <p:txBody>
          <a:bodyPr>
            <a:normAutofit/>
          </a:bodyPr>
          <a:lstStyle/>
          <a:p>
            <a:r>
              <a:rPr lang="ru-RU" sz="4400" b="1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Тела</a:t>
            </a:r>
            <a:r>
              <a:rPr lang="ru-RU" sz="4400" b="1" strike="noStrike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Вращения вокруг нас Люберцы</a:t>
            </a:r>
            <a:endParaRPr lang="ru-RU" sz="4400" b="1" dirty="0">
              <a:solidFill>
                <a:schemeClr val="bg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0439A95-AE68-A7D5-D905-A61F6353A2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2953" y="5304705"/>
            <a:ext cx="8129047" cy="1553295"/>
          </a:xfrm>
        </p:spPr>
        <p:txBody>
          <a:bodyPr>
            <a:noAutofit/>
          </a:bodyPr>
          <a:lstStyle/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ru-RU" sz="2000" b="1" i="0" u="none" strike="noStrike" dirty="0">
                <a:solidFill>
                  <a:schemeClr val="bg2">
                    <a:lumMod val="9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Люберецкий-техникум им. Ю. А. Гагарина</a:t>
            </a:r>
            <a:endParaRPr lang="ru-RU" sz="2000" b="1" dirty="0">
              <a:solidFill>
                <a:schemeClr val="bg2">
                  <a:lumMod val="9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ru-RU" sz="2000" b="1" i="0" u="none" strike="noStrike" dirty="0">
                <a:solidFill>
                  <a:schemeClr val="bg2">
                    <a:lumMod val="9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Номинация: тела вращения вокруг нас</a:t>
            </a:r>
            <a:endParaRPr lang="ru-RU" sz="2000" b="1" dirty="0">
              <a:solidFill>
                <a:schemeClr val="bg2">
                  <a:lumMod val="9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ru-RU" sz="2000" b="1" i="0" u="none" strike="noStrike" dirty="0">
                <a:solidFill>
                  <a:schemeClr val="bg2">
                    <a:lumMod val="9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Автор: Брякин А.Н</a:t>
            </a:r>
            <a:r>
              <a:rPr lang="ru-RU" sz="2000" b="1" i="0" u="none" strike="noStrike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ru-RU" sz="2000" b="1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br>
              <a:rPr lang="ru-RU" sz="2000" b="1" dirty="0"/>
            </a:b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1358286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на открытом воздухе, линия горизонта, городской пейзаж, Дом-башня&#10;&#10;Автоматически созданное описание">
            <a:extLst>
              <a:ext uri="{FF2B5EF4-FFF2-40B4-BE49-F238E27FC236}">
                <a16:creationId xmlns:a16="http://schemas.microsoft.com/office/drawing/2014/main" id="{8B04E0B5-6A9C-25CC-67C5-22242559E9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0360" cy="6944810"/>
          </a:xfrm>
          <a:prstGeom prst="rect">
            <a:avLst/>
          </a:prstGeom>
        </p:spPr>
      </p:pic>
      <p:sp>
        <p:nvSpPr>
          <p:cNvPr id="4" name="Свиток: вертикальный 3">
            <a:extLst>
              <a:ext uri="{FF2B5EF4-FFF2-40B4-BE49-F238E27FC236}">
                <a16:creationId xmlns:a16="http://schemas.microsoft.com/office/drawing/2014/main" id="{BA4818BF-857B-E6FD-E6AC-A9B28C0E1066}"/>
              </a:ext>
            </a:extLst>
          </p:cNvPr>
          <p:cNvSpPr/>
          <p:nvPr/>
        </p:nvSpPr>
        <p:spPr>
          <a:xfrm>
            <a:off x="-729726" y="0"/>
            <a:ext cx="6527731" cy="5827673"/>
          </a:xfrm>
          <a:prstGeom prst="verticalScroll">
            <a:avLst/>
          </a:prstGeom>
          <a:solidFill>
            <a:srgbClr val="F8B35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9F26C0-122A-E407-2755-4B76427AB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367" y="754108"/>
            <a:ext cx="4355184" cy="1129089"/>
          </a:xfrm>
        </p:spPr>
        <p:txBody>
          <a:bodyPr>
            <a:noAutofit/>
          </a:bodyPr>
          <a:lstStyle/>
          <a:p>
            <a:pPr algn="l"/>
            <a:r>
              <a:rPr lang="ru-RU" sz="6600" dirty="0"/>
              <a:t>Люберцы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0439A95-AE68-A7D5-D905-A61F6353A2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367" y="1808993"/>
            <a:ext cx="3731491" cy="3709447"/>
          </a:xfrm>
        </p:spPr>
        <p:txBody>
          <a:bodyPr>
            <a:normAutofit/>
          </a:bodyPr>
          <a:lstStyle/>
          <a:p>
            <a:pPr algn="l"/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Первое упоминание о городе Люберцы было в 1621 году. В начале наш город был деревней и носил другое название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Либерцы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-Назарово. В нашем городе учился первый космонавт Юрий Гагарин</a:t>
            </a:r>
            <a:endParaRPr lang="ru-RU" dirty="0"/>
          </a:p>
        </p:txBody>
      </p:sp>
      <p:pic>
        <p:nvPicPr>
          <p:cNvPr id="5" name="Рисунок 4" descr="Изображение выглядит как на открытом воздухе, небо, растение, дерево">
            <a:extLst>
              <a:ext uri="{FF2B5EF4-FFF2-40B4-BE49-F238E27FC236}">
                <a16:creationId xmlns:a16="http://schemas.microsoft.com/office/drawing/2014/main" id="{0B6B8E99-53AA-BA86-FA1F-34C4FBBF51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444" y="152195"/>
            <a:ext cx="4243916" cy="2332913"/>
          </a:xfrm>
          <a:prstGeom prst="rect">
            <a:avLst/>
          </a:prstGeom>
        </p:spPr>
      </p:pic>
      <p:pic>
        <p:nvPicPr>
          <p:cNvPr id="13" name="Рисунок 12" descr="Изображение выглядит как на открытом воздухе, небо, Крупный город с пригородами, Городской район">
            <a:extLst>
              <a:ext uri="{FF2B5EF4-FFF2-40B4-BE49-F238E27FC236}">
                <a16:creationId xmlns:a16="http://schemas.microsoft.com/office/drawing/2014/main" id="{2F3D8DB0-9372-BAC5-A141-BDA3ED325B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9760" y="580923"/>
            <a:ext cx="4263245" cy="2332913"/>
          </a:xfrm>
          <a:prstGeom prst="rect">
            <a:avLst/>
          </a:prstGeom>
        </p:spPr>
      </p:pic>
      <p:pic>
        <p:nvPicPr>
          <p:cNvPr id="10" name="Рисунок 9" descr="Изображение выглядит как на открытом воздухе, небо, дерево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9020D60D-F841-FAE2-56F9-55BA1BC8AF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141" y="995254"/>
            <a:ext cx="3091331" cy="2948911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человек, одежда, Человеческое лицо, Блейзер">
            <a:extLst>
              <a:ext uri="{FF2B5EF4-FFF2-40B4-BE49-F238E27FC236}">
                <a16:creationId xmlns:a16="http://schemas.microsoft.com/office/drawing/2014/main" id="{90118D74-57FC-CACF-C318-4C5904B6DD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811" y="3663716"/>
            <a:ext cx="3091330" cy="309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91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75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на открытом воздухе, линия горизонта, городской пейзаж, Дом-башня&#10;&#10;Автоматически созданное описание">
            <a:extLst>
              <a:ext uri="{FF2B5EF4-FFF2-40B4-BE49-F238E27FC236}">
                <a16:creationId xmlns:a16="http://schemas.microsoft.com/office/drawing/2014/main" id="{8B04E0B5-6A9C-25CC-67C5-22242559E9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0360" cy="6944810"/>
          </a:xfrm>
          <a:prstGeom prst="rect">
            <a:avLst/>
          </a:prstGeom>
        </p:spPr>
      </p:pic>
      <p:sp>
        <p:nvSpPr>
          <p:cNvPr id="4" name="Свиток: вертикальный 3">
            <a:extLst>
              <a:ext uri="{FF2B5EF4-FFF2-40B4-BE49-F238E27FC236}">
                <a16:creationId xmlns:a16="http://schemas.microsoft.com/office/drawing/2014/main" id="{BA4818BF-857B-E6FD-E6AC-A9B28C0E1066}"/>
              </a:ext>
            </a:extLst>
          </p:cNvPr>
          <p:cNvSpPr/>
          <p:nvPr/>
        </p:nvSpPr>
        <p:spPr>
          <a:xfrm>
            <a:off x="-729726" y="0"/>
            <a:ext cx="6527731" cy="5827673"/>
          </a:xfrm>
          <a:prstGeom prst="verticalScroll">
            <a:avLst/>
          </a:prstGeom>
          <a:solidFill>
            <a:srgbClr val="F8B35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9F26C0-122A-E407-2755-4B76427AB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367" y="754108"/>
            <a:ext cx="4355184" cy="1129089"/>
          </a:xfrm>
        </p:spPr>
        <p:txBody>
          <a:bodyPr>
            <a:noAutofit/>
          </a:bodyPr>
          <a:lstStyle/>
          <a:p>
            <a:pPr algn="l"/>
            <a:r>
              <a:rPr lang="ru-RU" sz="8000" dirty="0"/>
              <a:t>Ангел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0439A95-AE68-A7D5-D905-A61F6353A2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367" y="1808993"/>
            <a:ext cx="3731491" cy="370944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“</a:t>
            </a:r>
            <a:r>
              <a:rPr lang="ru-RU" dirty="0"/>
              <a:t>Ангел мира</a:t>
            </a:r>
            <a:r>
              <a:rPr lang="en-US" dirty="0"/>
              <a:t>” –</a:t>
            </a:r>
            <a:r>
              <a:rPr lang="ru-RU" dirty="0"/>
              <a:t> это</a:t>
            </a:r>
            <a:r>
              <a:rPr lang="en-US" dirty="0"/>
              <a:t> </a:t>
            </a:r>
            <a:r>
              <a:rPr lang="ru-RU" dirty="0"/>
              <a:t>памятник</a:t>
            </a:r>
            <a:r>
              <a:rPr lang="en-US" dirty="0"/>
              <a:t>-</a:t>
            </a:r>
            <a:r>
              <a:rPr lang="ru-RU" dirty="0"/>
              <a:t>мемориал</a:t>
            </a:r>
            <a:r>
              <a:rPr lang="en-US" dirty="0"/>
              <a:t>, </a:t>
            </a:r>
            <a:r>
              <a:rPr lang="ru-RU" dirty="0"/>
              <a:t>который поставили в честь меценатов города, которые жертвовали большие средства на строительство школ, больниц и много другого.</a:t>
            </a:r>
          </a:p>
        </p:txBody>
      </p:sp>
      <p:pic>
        <p:nvPicPr>
          <p:cNvPr id="10" name="Рисунок 9" descr="Изображение выглядит как на открытом воздухе, небо, дерево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9020D60D-F841-FAE2-56F9-55BA1BC8AF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54" y="0"/>
            <a:ext cx="4259797" cy="4063545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человек, одежда, Человеческое лицо, Блейзер">
            <a:extLst>
              <a:ext uri="{FF2B5EF4-FFF2-40B4-BE49-F238E27FC236}">
                <a16:creationId xmlns:a16="http://schemas.microsoft.com/office/drawing/2014/main" id="{90118D74-57FC-CACF-C318-4C5904B6DD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414" y="3853480"/>
            <a:ext cx="3091330" cy="309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664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 descr="Изображение выглядит как на открытом воздухе, небо, облако, дерево">
            <a:extLst>
              <a:ext uri="{FF2B5EF4-FFF2-40B4-BE49-F238E27FC236}">
                <a16:creationId xmlns:a16="http://schemas.microsoft.com/office/drawing/2014/main" id="{06378B9C-1056-A722-601E-1041099FA3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52" y="0"/>
            <a:ext cx="12281452" cy="6858000"/>
          </a:xfrm>
          <a:prstGeom prst="rect">
            <a:avLst/>
          </a:prstGeom>
        </p:spPr>
      </p:pic>
      <p:sp>
        <p:nvSpPr>
          <p:cNvPr id="19" name="Равнобедренный треугольник 18">
            <a:extLst>
              <a:ext uri="{FF2B5EF4-FFF2-40B4-BE49-F238E27FC236}">
                <a16:creationId xmlns:a16="http://schemas.microsoft.com/office/drawing/2014/main" id="{2C6A6CDC-8C63-73BD-DAEA-6A33FDEE00B4}"/>
              </a:ext>
            </a:extLst>
          </p:cNvPr>
          <p:cNvSpPr/>
          <p:nvPr/>
        </p:nvSpPr>
        <p:spPr>
          <a:xfrm rot="17365020">
            <a:off x="6175376" y="332750"/>
            <a:ext cx="751884" cy="1618506"/>
          </a:xfrm>
          <a:prstGeom prst="triangle">
            <a:avLst/>
          </a:prstGeom>
          <a:solidFill>
            <a:srgbClr val="ECB2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Равнобедренный треугольник 17">
            <a:extLst>
              <a:ext uri="{FF2B5EF4-FFF2-40B4-BE49-F238E27FC236}">
                <a16:creationId xmlns:a16="http://schemas.microsoft.com/office/drawing/2014/main" id="{88D464D3-2687-B1D3-9751-4C5DA2EC518E}"/>
              </a:ext>
            </a:extLst>
          </p:cNvPr>
          <p:cNvSpPr/>
          <p:nvPr/>
        </p:nvSpPr>
        <p:spPr>
          <a:xfrm rot="4296486">
            <a:off x="7999977" y="302535"/>
            <a:ext cx="779301" cy="1711145"/>
          </a:xfrm>
          <a:prstGeom prst="triangle">
            <a:avLst/>
          </a:prstGeom>
          <a:solidFill>
            <a:srgbClr val="ECB2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виток: вертикальный 8">
            <a:extLst>
              <a:ext uri="{FF2B5EF4-FFF2-40B4-BE49-F238E27FC236}">
                <a16:creationId xmlns:a16="http://schemas.microsoft.com/office/drawing/2014/main" id="{C24D9DA0-11E2-978F-CDD5-4B2389C4CB0A}"/>
              </a:ext>
            </a:extLst>
          </p:cNvPr>
          <p:cNvSpPr/>
          <p:nvPr/>
        </p:nvSpPr>
        <p:spPr>
          <a:xfrm>
            <a:off x="-683403" y="0"/>
            <a:ext cx="5752687" cy="5457483"/>
          </a:xfrm>
          <a:prstGeom prst="verticalScroll">
            <a:avLst/>
          </a:prstGeom>
          <a:solidFill>
            <a:srgbClr val="F8B35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B5D5BA03-1388-4CEA-7F8F-7119A6E11D7F}"/>
              </a:ext>
            </a:extLst>
          </p:cNvPr>
          <p:cNvSpPr/>
          <p:nvPr/>
        </p:nvSpPr>
        <p:spPr>
          <a:xfrm>
            <a:off x="7190806" y="2254447"/>
            <a:ext cx="467138" cy="3038301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03157EA0-FF4A-CB64-B15B-1F99166EE45F}"/>
              </a:ext>
            </a:extLst>
          </p:cNvPr>
          <p:cNvSpPr/>
          <p:nvPr/>
        </p:nvSpPr>
        <p:spPr>
          <a:xfrm>
            <a:off x="7108136" y="2127378"/>
            <a:ext cx="659486" cy="187943"/>
          </a:xfrm>
          <a:prstGeom prst="roundRect">
            <a:avLst/>
          </a:prstGeom>
          <a:solidFill>
            <a:srgbClr val="ECB2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A558429E-6D3F-44DF-E678-C3D53F70AFF8}"/>
              </a:ext>
            </a:extLst>
          </p:cNvPr>
          <p:cNvSpPr/>
          <p:nvPr/>
        </p:nvSpPr>
        <p:spPr>
          <a:xfrm>
            <a:off x="6956383" y="2007245"/>
            <a:ext cx="952592" cy="187943"/>
          </a:xfrm>
          <a:prstGeom prst="roundRect">
            <a:avLst/>
          </a:prstGeom>
          <a:solidFill>
            <a:srgbClr val="ECB2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авнобедренный треугольник 6">
            <a:extLst>
              <a:ext uri="{FF2B5EF4-FFF2-40B4-BE49-F238E27FC236}">
                <a16:creationId xmlns:a16="http://schemas.microsoft.com/office/drawing/2014/main" id="{3D3492A3-3524-DB41-1ED6-CDB1CCF142DC}"/>
              </a:ext>
            </a:extLst>
          </p:cNvPr>
          <p:cNvSpPr/>
          <p:nvPr/>
        </p:nvSpPr>
        <p:spPr>
          <a:xfrm>
            <a:off x="6969088" y="487774"/>
            <a:ext cx="960282" cy="1508782"/>
          </a:xfrm>
          <a:prstGeom prst="triangle">
            <a:avLst/>
          </a:prstGeom>
          <a:solidFill>
            <a:srgbClr val="ECB2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90BC92AC-5852-428B-0B56-7680948E5B76}"/>
              </a:ext>
            </a:extLst>
          </p:cNvPr>
          <p:cNvSpPr/>
          <p:nvPr/>
        </p:nvSpPr>
        <p:spPr>
          <a:xfrm>
            <a:off x="7120576" y="143015"/>
            <a:ext cx="691615" cy="66750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9F26C0-122A-E407-2755-4B76427AB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52" y="487774"/>
            <a:ext cx="4520151" cy="1491212"/>
          </a:xfrm>
        </p:spPr>
        <p:txBody>
          <a:bodyPr>
            <a:noAutofit/>
          </a:bodyPr>
          <a:lstStyle/>
          <a:p>
            <a:pPr algn="l"/>
            <a:r>
              <a:rPr lang="ru-RU" sz="8800" dirty="0"/>
              <a:t>Ангел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0439A95-AE68-A7D5-D905-A61F6353A2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930" y="1687875"/>
            <a:ext cx="4267200" cy="4608946"/>
          </a:xfrm>
        </p:spPr>
        <p:txBody>
          <a:bodyPr>
            <a:normAutofit/>
          </a:bodyPr>
          <a:lstStyle/>
          <a:p>
            <a:pPr algn="l"/>
            <a:r>
              <a:rPr lang="ru-RU" sz="2800" dirty="0"/>
              <a:t>Для меня это очень важный памятник, который я должен видеть каждый день, чтобы напоминать себе, что добро все еще есть в этом мире</a:t>
            </a:r>
          </a:p>
        </p:txBody>
      </p:sp>
      <p:sp>
        <p:nvSpPr>
          <p:cNvPr id="11" name="Полилиния: фигура 10">
            <a:extLst>
              <a:ext uri="{FF2B5EF4-FFF2-40B4-BE49-F238E27FC236}">
                <a16:creationId xmlns:a16="http://schemas.microsoft.com/office/drawing/2014/main" id="{C8628774-A32C-48D2-1AB4-799A7471EA43}"/>
              </a:ext>
            </a:extLst>
          </p:cNvPr>
          <p:cNvSpPr/>
          <p:nvPr/>
        </p:nvSpPr>
        <p:spPr>
          <a:xfrm>
            <a:off x="7548733" y="1081258"/>
            <a:ext cx="380637" cy="472506"/>
          </a:xfrm>
          <a:custGeom>
            <a:avLst/>
            <a:gdLst>
              <a:gd name="connsiteX0" fmla="*/ 89452 w 527331"/>
              <a:gd name="connsiteY0" fmla="*/ 0 h 767508"/>
              <a:gd name="connsiteX1" fmla="*/ 526774 w 527331"/>
              <a:gd name="connsiteY1" fmla="*/ 765313 h 767508"/>
              <a:gd name="connsiteX2" fmla="*/ 9939 w 527331"/>
              <a:gd name="connsiteY2" fmla="*/ 248478 h 767508"/>
              <a:gd name="connsiteX3" fmla="*/ 0 w 527331"/>
              <a:gd name="connsiteY3" fmla="*/ 238539 h 76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331" h="767508">
                <a:moveTo>
                  <a:pt x="89452" y="0"/>
                </a:moveTo>
                <a:cubicBezTo>
                  <a:pt x="314739" y="361950"/>
                  <a:pt x="540026" y="723900"/>
                  <a:pt x="526774" y="765313"/>
                </a:cubicBezTo>
                <a:cubicBezTo>
                  <a:pt x="513522" y="806726"/>
                  <a:pt x="9939" y="248478"/>
                  <a:pt x="9939" y="248478"/>
                </a:cubicBezTo>
                <a:lnTo>
                  <a:pt x="0" y="238539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олилиния: фигура 11">
            <a:extLst>
              <a:ext uri="{FF2B5EF4-FFF2-40B4-BE49-F238E27FC236}">
                <a16:creationId xmlns:a16="http://schemas.microsoft.com/office/drawing/2014/main" id="{07A78F10-6D61-9793-0239-1176D36E0C99}"/>
              </a:ext>
            </a:extLst>
          </p:cNvPr>
          <p:cNvSpPr/>
          <p:nvPr/>
        </p:nvSpPr>
        <p:spPr>
          <a:xfrm flipH="1">
            <a:off x="6985014" y="1069731"/>
            <a:ext cx="343211" cy="473617"/>
          </a:xfrm>
          <a:custGeom>
            <a:avLst/>
            <a:gdLst>
              <a:gd name="connsiteX0" fmla="*/ 89452 w 527331"/>
              <a:gd name="connsiteY0" fmla="*/ 0 h 767508"/>
              <a:gd name="connsiteX1" fmla="*/ 526774 w 527331"/>
              <a:gd name="connsiteY1" fmla="*/ 765313 h 767508"/>
              <a:gd name="connsiteX2" fmla="*/ 9939 w 527331"/>
              <a:gd name="connsiteY2" fmla="*/ 248478 h 767508"/>
              <a:gd name="connsiteX3" fmla="*/ 0 w 527331"/>
              <a:gd name="connsiteY3" fmla="*/ 238539 h 76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331" h="767508">
                <a:moveTo>
                  <a:pt x="89452" y="0"/>
                </a:moveTo>
                <a:cubicBezTo>
                  <a:pt x="314739" y="361950"/>
                  <a:pt x="540026" y="723900"/>
                  <a:pt x="526774" y="765313"/>
                </a:cubicBezTo>
                <a:cubicBezTo>
                  <a:pt x="513522" y="806726"/>
                  <a:pt x="9939" y="248478"/>
                  <a:pt x="9939" y="248478"/>
                </a:cubicBezTo>
                <a:lnTo>
                  <a:pt x="0" y="238539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Равнобедренный треугольник 15">
            <a:extLst>
              <a:ext uri="{FF2B5EF4-FFF2-40B4-BE49-F238E27FC236}">
                <a16:creationId xmlns:a16="http://schemas.microsoft.com/office/drawing/2014/main" id="{57124B5F-AA26-A9E9-9AD2-7308DB761B10}"/>
              </a:ext>
            </a:extLst>
          </p:cNvPr>
          <p:cNvSpPr/>
          <p:nvPr/>
        </p:nvSpPr>
        <p:spPr>
          <a:xfrm rot="17339445">
            <a:off x="7172818" y="960176"/>
            <a:ext cx="157879" cy="359455"/>
          </a:xfrm>
          <a:prstGeom prst="triangle">
            <a:avLst/>
          </a:prstGeom>
          <a:solidFill>
            <a:srgbClr val="ECB2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Равнобедренный треугольник 16">
            <a:extLst>
              <a:ext uri="{FF2B5EF4-FFF2-40B4-BE49-F238E27FC236}">
                <a16:creationId xmlns:a16="http://schemas.microsoft.com/office/drawing/2014/main" id="{7283A45F-92C9-89F8-61BF-7E19EF804EB1}"/>
              </a:ext>
            </a:extLst>
          </p:cNvPr>
          <p:cNvSpPr/>
          <p:nvPr/>
        </p:nvSpPr>
        <p:spPr>
          <a:xfrm rot="4167183">
            <a:off x="7572317" y="945834"/>
            <a:ext cx="165339" cy="381991"/>
          </a:xfrm>
          <a:prstGeom prst="triangle">
            <a:avLst/>
          </a:prstGeom>
          <a:solidFill>
            <a:srgbClr val="ECB2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Равнобедренный треугольник 14">
            <a:extLst>
              <a:ext uri="{FF2B5EF4-FFF2-40B4-BE49-F238E27FC236}">
                <a16:creationId xmlns:a16="http://schemas.microsoft.com/office/drawing/2014/main" id="{871075A4-2764-BCAD-2055-BC3AA6D4386D}"/>
              </a:ext>
            </a:extLst>
          </p:cNvPr>
          <p:cNvSpPr/>
          <p:nvPr/>
        </p:nvSpPr>
        <p:spPr>
          <a:xfrm>
            <a:off x="7402062" y="1324052"/>
            <a:ext cx="128641" cy="214664"/>
          </a:xfrm>
          <a:prstGeom prst="triangle">
            <a:avLst/>
          </a:prstGeom>
          <a:solidFill>
            <a:srgbClr val="ECB2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07A5AD9E-AA15-F449-68DB-87BB5ADEF8B7}"/>
              </a:ext>
            </a:extLst>
          </p:cNvPr>
          <p:cNvSpPr/>
          <p:nvPr/>
        </p:nvSpPr>
        <p:spPr>
          <a:xfrm>
            <a:off x="7380616" y="1043242"/>
            <a:ext cx="176669" cy="372993"/>
          </a:xfrm>
          <a:prstGeom prst="ellipse">
            <a:avLst/>
          </a:prstGeom>
          <a:solidFill>
            <a:srgbClr val="ECB2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40665B04-2567-1669-142B-E347DE436368}"/>
              </a:ext>
            </a:extLst>
          </p:cNvPr>
          <p:cNvSpPr/>
          <p:nvPr/>
        </p:nvSpPr>
        <p:spPr>
          <a:xfrm>
            <a:off x="7366239" y="907168"/>
            <a:ext cx="187171" cy="191947"/>
          </a:xfrm>
          <a:prstGeom prst="ellipse">
            <a:avLst/>
          </a:prstGeom>
          <a:solidFill>
            <a:srgbClr val="ECB2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BBD2209A-F7DD-F9AE-3901-C5DA343DEF9D}"/>
              </a:ext>
            </a:extLst>
          </p:cNvPr>
          <p:cNvSpPr/>
          <p:nvPr/>
        </p:nvSpPr>
        <p:spPr>
          <a:xfrm>
            <a:off x="6958436" y="5098680"/>
            <a:ext cx="958887" cy="347869"/>
          </a:xfrm>
          <a:prstGeom prst="roundRect">
            <a:avLst/>
          </a:prstGeom>
          <a:solidFill>
            <a:srgbClr val="7F5F1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: скругленные углы 23">
            <a:extLst>
              <a:ext uri="{FF2B5EF4-FFF2-40B4-BE49-F238E27FC236}">
                <a16:creationId xmlns:a16="http://schemas.microsoft.com/office/drawing/2014/main" id="{4084B08C-67FA-D764-0D6E-BCDA09B237F3}"/>
              </a:ext>
            </a:extLst>
          </p:cNvPr>
          <p:cNvSpPr/>
          <p:nvPr/>
        </p:nvSpPr>
        <p:spPr>
          <a:xfrm>
            <a:off x="6489592" y="5342616"/>
            <a:ext cx="1847023" cy="1323462"/>
          </a:xfrm>
          <a:prstGeom prst="roundRect">
            <a:avLst/>
          </a:prstGeom>
          <a:solidFill>
            <a:srgbClr val="7F5F1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43E66563-50E0-65AB-66BB-82A220BED767}"/>
              </a:ext>
            </a:extLst>
          </p:cNvPr>
          <p:cNvSpPr/>
          <p:nvPr/>
        </p:nvSpPr>
        <p:spPr>
          <a:xfrm>
            <a:off x="5920473" y="6498285"/>
            <a:ext cx="2985263" cy="372890"/>
          </a:xfrm>
          <a:prstGeom prst="roundRect">
            <a:avLst/>
          </a:prstGeom>
          <a:solidFill>
            <a:srgbClr val="7F5F1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8" name="Рисунок 27" descr="Изображение выглядит как человек, одежда, Человеческое лицо, Блейзер&#10;&#10;Автоматически созданное описание">
            <a:extLst>
              <a:ext uri="{FF2B5EF4-FFF2-40B4-BE49-F238E27FC236}">
                <a16:creationId xmlns:a16="http://schemas.microsoft.com/office/drawing/2014/main" id="{698BD680-89AF-816E-E34C-5F6226A51E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185" y="1694567"/>
            <a:ext cx="3390863" cy="3390863"/>
          </a:xfrm>
          <a:prstGeom prst="rect">
            <a:avLst/>
          </a:prstGeom>
        </p:spPr>
      </p:pic>
      <p:pic>
        <p:nvPicPr>
          <p:cNvPr id="20" name="Рисунок 19" descr="Изображение выглядит как строительство, колонна, ночь, статуя">
            <a:extLst>
              <a:ext uri="{FF2B5EF4-FFF2-40B4-BE49-F238E27FC236}">
                <a16:creationId xmlns:a16="http://schemas.microsoft.com/office/drawing/2014/main" id="{8B84F534-24C1-7473-E006-43B407AC95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536" y="0"/>
            <a:ext cx="11325378" cy="755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65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5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750"/>
                            </p:stCondLst>
                            <p:childTnLst>
                              <p:par>
                                <p:cTn id="5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250"/>
                            </p:stCondLst>
                            <p:childTnLst>
                              <p:par>
                                <p:cTn id="6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00"/>
                            </p:stCondLst>
                            <p:childTnLst>
                              <p:par>
                                <p:cTn id="6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750"/>
                            </p:stCondLst>
                            <p:childTnLst>
                              <p:par>
                                <p:cTn id="7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25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5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750"/>
                            </p:stCondLst>
                            <p:childTnLst>
                              <p:par>
                                <p:cTn id="95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6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950"/>
                            </p:stCondLst>
                            <p:childTnLst>
                              <p:par>
                                <p:cTn id="99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6250"/>
                            </p:stCondLst>
                            <p:childTnLst>
                              <p:par>
                                <p:cTn id="103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750"/>
                            </p:stCondLst>
                            <p:childTnLst>
                              <p:par>
                                <p:cTn id="107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8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7050"/>
                            </p:stCondLst>
                            <p:childTnLst>
                              <p:par>
                                <p:cTn id="111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2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7450"/>
                            </p:stCondLst>
                            <p:childTnLst>
                              <p:par>
                                <p:cTn id="115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7950"/>
                            </p:stCondLst>
                            <p:childTnLst>
                              <p:par>
                                <p:cTn id="119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0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8350"/>
                            </p:stCondLst>
                            <p:childTnLst>
                              <p:par>
                                <p:cTn id="123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4" dur="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8750"/>
                            </p:stCondLst>
                            <p:childTnLst>
                              <p:par>
                                <p:cTn id="127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8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9150"/>
                            </p:stCondLst>
                            <p:childTnLst>
                              <p:par>
                                <p:cTn id="131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2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9550"/>
                            </p:stCondLst>
                            <p:childTnLst>
                              <p:par>
                                <p:cTn id="135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6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9950"/>
                            </p:stCondLst>
                            <p:childTnLst>
                              <p:par>
                                <p:cTn id="139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0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0350"/>
                            </p:stCondLst>
                            <p:childTnLst>
                              <p:par>
                                <p:cTn id="143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4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0750"/>
                            </p:stCondLst>
                            <p:childTnLst>
                              <p:par>
                                <p:cTn id="147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8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1150"/>
                            </p:stCondLst>
                            <p:childTnLst>
                              <p:par>
                                <p:cTn id="151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2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1550"/>
                            </p:stCondLst>
                            <p:childTnLst>
                              <p:par>
                                <p:cTn id="155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2050"/>
                            </p:stCondLst>
                            <p:childTnLst>
                              <p:par>
                                <p:cTn id="159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0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2450"/>
                            </p:stCondLst>
                            <p:childTnLst>
                              <p:par>
                                <p:cTn id="16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18" grpId="0" animBg="1"/>
      <p:bldP spid="18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2" grpId="0"/>
      <p:bldP spid="3" grpId="0" build="p"/>
      <p:bldP spid="11" grpId="0" animBg="1"/>
      <p:bldP spid="11" grpId="1" animBg="1"/>
      <p:bldP spid="12" grpId="0" animBg="1"/>
      <p:bldP spid="12" grpId="1" animBg="1"/>
      <p:bldP spid="16" grpId="0" animBg="1"/>
      <p:bldP spid="16" grpId="1" animBg="1"/>
      <p:bldP spid="17" grpId="0" animBg="1"/>
      <p:bldP spid="17" grpId="1" animBg="1"/>
      <p:bldP spid="15" grpId="0" animBg="1"/>
      <p:bldP spid="15" grpId="1" animBg="1"/>
      <p:bldP spid="14" grpId="0" animBg="1"/>
      <p:bldP spid="14" grpId="1" animBg="1"/>
      <p:bldP spid="13" grpId="0" animBg="1"/>
      <p:bldP spid="13" grpId="1" animBg="1"/>
      <p:bldP spid="23" grpId="0" animBg="1"/>
      <p:bldP spid="23" grpId="1" animBg="1"/>
      <p:bldP spid="24" grpId="0" animBg="1"/>
      <p:bldP spid="24" grpId="1" animBg="1"/>
      <p:bldP spid="26" grpId="0" animBg="1"/>
      <p:bldP spid="2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Изображение выглядит как на открытом воздухе, небо, дерево, растение">
            <a:extLst>
              <a:ext uri="{FF2B5EF4-FFF2-40B4-BE49-F238E27FC236}">
                <a16:creationId xmlns:a16="http://schemas.microsoft.com/office/drawing/2014/main" id="{54D0EAAB-AE4D-D0C1-4952-7EF0DE5060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9F26C0-122A-E407-2755-4B76427AB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8835" y="1206229"/>
            <a:ext cx="11108986" cy="2303733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8772813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124</Words>
  <Application>Microsoft Office PowerPoint</Application>
  <PresentationFormat>Широкоэкранный</PresentationFormat>
  <Paragraphs>17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Aptos</vt:lpstr>
      <vt:lpstr>Aptos Display</vt:lpstr>
      <vt:lpstr>Arial</vt:lpstr>
      <vt:lpstr>Arial Black</vt:lpstr>
      <vt:lpstr>Calibri</vt:lpstr>
      <vt:lpstr>Тема Office</vt:lpstr>
      <vt:lpstr>Тела Вращения вокруг нас Люберцы</vt:lpstr>
      <vt:lpstr>Люберцы</vt:lpstr>
      <vt:lpstr>Ангел</vt:lpstr>
      <vt:lpstr>Ангел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Антон Брякин</dc:creator>
  <cp:lastModifiedBy>Антон Брякин</cp:lastModifiedBy>
  <cp:revision>12</cp:revision>
  <dcterms:created xsi:type="dcterms:W3CDTF">2024-10-16T06:31:33Z</dcterms:created>
  <dcterms:modified xsi:type="dcterms:W3CDTF">2024-10-21T12:53:07Z</dcterms:modified>
</cp:coreProperties>
</file>

<file path=docProps/thumbnail.jpeg>
</file>